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7" r:id="rId3"/>
    <p:sldId id="268" r:id="rId4"/>
    <p:sldId id="271" r:id="rId5"/>
    <p:sldId id="272" r:id="rId6"/>
    <p:sldId id="269" r:id="rId7"/>
    <p:sldId id="264" r:id="rId8"/>
    <p:sldId id="257" r:id="rId9"/>
    <p:sldId id="260" r:id="rId10"/>
    <p:sldId id="258" r:id="rId11"/>
    <p:sldId id="265" r:id="rId12"/>
    <p:sldId id="266" r:id="rId13"/>
    <p:sldId id="273" r:id="rId14"/>
    <p:sldId id="283" r:id="rId15"/>
    <p:sldId id="284" r:id="rId16"/>
    <p:sldId id="285" r:id="rId17"/>
    <p:sldId id="290" r:id="rId18"/>
    <p:sldId id="288" r:id="rId19"/>
    <p:sldId id="289" r:id="rId20"/>
    <p:sldId id="286" r:id="rId21"/>
    <p:sldId id="274" r:id="rId22"/>
    <p:sldId id="275" r:id="rId23"/>
    <p:sldId id="287" r:id="rId24"/>
    <p:sldId id="276" r:id="rId25"/>
    <p:sldId id="277" r:id="rId26"/>
    <p:sldId id="278" r:id="rId27"/>
    <p:sldId id="279" r:id="rId28"/>
    <p:sldId id="280" r:id="rId29"/>
    <p:sldId id="28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1718" y="-2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66A3AC0-89CF-4307-B570-664DB3C480A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7EB1C1B-FB14-4238-BB6C-0090F268E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</a:t>
            </a:r>
            <a:b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составлению рабочих программ в основной школе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214817"/>
            <a:ext cx="7772400" cy="596493"/>
          </a:xfrm>
        </p:spPr>
        <p:txBody>
          <a:bodyPr>
            <a:noAutofit/>
          </a:bodyPr>
          <a:lstStyle/>
          <a:p>
            <a:r>
              <a:rPr lang="ru-RU" sz="2000" b="1" dirty="0" err="1" smtClean="0"/>
              <a:t>Галеева</a:t>
            </a:r>
            <a:r>
              <a:rPr lang="ru-RU" sz="2000" b="1" dirty="0" smtClean="0"/>
              <a:t> И.Ш.,</a:t>
            </a:r>
          </a:p>
          <a:p>
            <a:r>
              <a:rPr lang="ru-RU" sz="2000" b="1" dirty="0" smtClean="0"/>
              <a:t>зав. научно-методическим сектором </a:t>
            </a:r>
          </a:p>
          <a:p>
            <a:r>
              <a:rPr lang="ru-RU" sz="2000" b="1" dirty="0" smtClean="0"/>
              <a:t>ИМО УО </a:t>
            </a:r>
            <a:r>
              <a:rPr lang="ru-RU" sz="2000" b="1" dirty="0" err="1" smtClean="0"/>
              <a:t>г.Казани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26060971"/>
              </p:ext>
            </p:extLst>
          </p:nvPr>
        </p:nvGraphicFramePr>
        <p:xfrm>
          <a:off x="457200" y="2348879"/>
          <a:ext cx="8115328" cy="1787564"/>
        </p:xfrm>
        <a:graphic>
          <a:graphicData uri="http://schemas.openxmlformats.org/drawingml/2006/table">
            <a:tbl>
              <a:tblPr firstRow="1" firstCol="1" bandRow="1"/>
              <a:tblGrid>
                <a:gridCol w="262709"/>
                <a:gridCol w="726936"/>
                <a:gridCol w="1069023"/>
                <a:gridCol w="1069023"/>
                <a:gridCol w="1069023"/>
                <a:gridCol w="1204525"/>
                <a:gridCol w="1071015"/>
                <a:gridCol w="785818"/>
                <a:gridCol w="857256"/>
              </a:tblGrid>
              <a:tr h="69093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 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Содержание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 опорные понятия)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Цель и задачи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Тип  и вид урока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Виды работ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Домашнее задание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проведения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3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483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038" marR="600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Календарно-тематическое планирование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ГОСТу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10528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Словарная работа, терминологический диктант, решение проблемных задач, работа с таблицей, работа с картой, индивидуальный опрос, работа с опорным материалом, взаимопроверка в группе, в парах; блиц опрос, участие в диалоге, отражение в письменной форме своих решений, самостоятельное выполнение заданий и построение модели, практическая работа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работ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Проблемно – развивающее обучение :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–урок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знаний,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совершенствования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знаний,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обобщения и систематизации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знаний,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-урок контроля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знаний, умений,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навыков,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коррекции знаний, умений, навыков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Системно –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подход :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урок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"открытия нового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знания»,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урок рефлексии,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методологической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направленности,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-урок развивающего контроля.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i="1" dirty="0">
                <a:effectLst/>
                <a:latin typeface="Times New Roman" pitchFamily="18" charset="0"/>
                <a:cs typeface="Times New Roman" pitchFamily="18" charset="0"/>
              </a:rPr>
              <a:t>Типология урока связана </a:t>
            </a:r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i="1" dirty="0">
                <a:effectLst/>
                <a:latin typeface="Times New Roman" pitchFamily="18" charset="0"/>
                <a:cs typeface="Times New Roman" pitchFamily="18" charset="0"/>
              </a:rPr>
              <a:t>выбранной концепцией образования: </a:t>
            </a:r>
            <a:r>
              <a:rPr lang="ru-RU" sz="2800" i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Элективные учебные курсы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подготовки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учебные предметы по выбору обучающихся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классов из компонента общеобразовательного учреждения (в учебном плане расположены за пределами обязательной учебной нагрузки).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Элективные курсы </a:t>
            </a:r>
            <a:r>
              <a:rPr lang="ru-RU" sz="2800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подготовки</a:t>
            </a:r>
            <a:endParaRPr lang="ru-RU" sz="2800" i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293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Новые педагогические идеи: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/>
              <a:t>	введение  за счет школьного компонента краткосрочных 8-36 часовых элективных курсов: предметных, </a:t>
            </a:r>
            <a:r>
              <a:rPr lang="ru-RU" sz="2400" dirty="0" err="1" smtClean="0"/>
              <a:t>межпредметных</a:t>
            </a:r>
            <a:r>
              <a:rPr lang="ru-RU" sz="2400" dirty="0" smtClean="0"/>
              <a:t> и ориентационных;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/>
              <a:t>	прохождение всеми учащимися 9 классов курсов, на которых они обучаются выбору профиля обучения и построению собственной карьеры;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Система </a:t>
            </a:r>
            <a:r>
              <a:rPr lang="ru-RU" sz="2800" dirty="0" err="1" smtClean="0">
                <a:solidFill>
                  <a:schemeClr val="tx1"/>
                </a:solidFill>
              </a:rPr>
              <a:t>предпрофильной</a:t>
            </a:r>
            <a:r>
              <a:rPr lang="ru-RU" sz="2800" dirty="0" smtClean="0">
                <a:solidFill>
                  <a:schemeClr val="tx1"/>
                </a:solidFill>
              </a:rPr>
              <a:t> подготовки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 smtClean="0"/>
              <a:t>использование в преподавании элективных курсов активных методов; проведение эвристических проб, позволяющих точнее определиться в выборе профиля обучения;</a:t>
            </a:r>
          </a:p>
          <a:p>
            <a:pPr lvl="1"/>
            <a:r>
              <a:rPr lang="ru-RU" dirty="0" smtClean="0"/>
              <a:t>расширение </a:t>
            </a:r>
            <a:r>
              <a:rPr lang="ru-RU" dirty="0" smtClean="0"/>
              <a:t>возможностей </a:t>
            </a:r>
            <a:r>
              <a:rPr lang="ru-RU" dirty="0" smtClean="0"/>
              <a:t>для выбора школы и профиля обучения; прохождение </a:t>
            </a:r>
            <a:r>
              <a:rPr lang="ru-RU" dirty="0" err="1" smtClean="0"/>
              <a:t>предпрофильной</a:t>
            </a:r>
            <a:r>
              <a:rPr lang="ru-RU" dirty="0" smtClean="0"/>
              <a:t> подготовки в тех школах, где выпускники предполагают учиться после окончания 9 класса;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rmAutofit/>
          </a:bodyPr>
          <a:lstStyle/>
          <a:p>
            <a:r>
              <a:rPr lang="ru-RU" sz="2600" b="1" dirty="0" smtClean="0"/>
              <a:t> обучение учащихся в малых группах, состоящих из учащихся разных классов и школ;</a:t>
            </a:r>
          </a:p>
          <a:p>
            <a:pPr lvl="1"/>
            <a:r>
              <a:rPr lang="ru-RU" sz="2600" dirty="0" smtClean="0"/>
              <a:t>реализация новых подходов в организации курсов </a:t>
            </a:r>
            <a:r>
              <a:rPr lang="ru-RU" sz="2600" dirty="0" err="1" smtClean="0"/>
              <a:t>предпрофильной</a:t>
            </a:r>
            <a:r>
              <a:rPr lang="ru-RU" sz="2600" dirty="0" smtClean="0"/>
              <a:t> подготовки</a:t>
            </a:r>
            <a:r>
              <a:rPr lang="ru-RU" sz="2600" dirty="0" smtClean="0"/>
              <a:t>, при </a:t>
            </a:r>
            <a:r>
              <a:rPr lang="ru-RU" sz="2600" dirty="0" smtClean="0"/>
              <a:t>которой допускается</a:t>
            </a:r>
            <a:r>
              <a:rPr lang="ru-RU" sz="2600" dirty="0" smtClean="0"/>
              <a:t>, что </a:t>
            </a:r>
            <a:r>
              <a:rPr lang="ru-RU" sz="2600" dirty="0" smtClean="0"/>
              <a:t>курсы изучаются не еженедельно</a:t>
            </a:r>
            <a:r>
              <a:rPr lang="ru-RU" sz="2600" dirty="0" smtClean="0"/>
              <a:t>, а </a:t>
            </a:r>
            <a:r>
              <a:rPr lang="ru-RU" sz="2600" dirty="0" smtClean="0"/>
              <a:t>в период учебных сессий или методом погружения в режиме 2-4-часовых занятий</a:t>
            </a:r>
            <a:r>
              <a:rPr lang="ru-RU" sz="2600" dirty="0" smtClean="0"/>
              <a:t>;</a:t>
            </a:r>
          </a:p>
          <a:p>
            <a:pPr lvl="1"/>
            <a:endParaRPr lang="ru-RU" sz="2600" dirty="0" smtClean="0"/>
          </a:p>
          <a:p>
            <a:pPr lvl="1"/>
            <a:endParaRPr lang="ru-RU" sz="2900" b="1" dirty="0" smtClean="0"/>
          </a:p>
          <a:p>
            <a:pPr lvl="1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b="1" dirty="0" smtClean="0"/>
              <a:t>Диагностический характер пробы.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	На каждом из её этапов осуществляется диагностика общих и специальных профессионально важных качеств и способностей обучаться по определенному направлению образования(ПВК)</a:t>
            </a:r>
          </a:p>
          <a:p>
            <a:pPr>
              <a:lnSpc>
                <a:spcPct val="90000"/>
              </a:lnSpc>
            </a:pPr>
            <a:r>
              <a:rPr lang="ru-RU" sz="2400" b="1" dirty="0" smtClean="0"/>
              <a:t>Получение завершенного продукта</a:t>
            </a:r>
            <a:r>
              <a:rPr lang="ru-RU" sz="2400" dirty="0" smtClean="0"/>
              <a:t> </a:t>
            </a:r>
            <a:r>
              <a:rPr lang="ru-RU" sz="2400" b="1" dirty="0" smtClean="0"/>
              <a:t>деятельности</a:t>
            </a:r>
            <a:r>
              <a:rPr lang="ru-RU" sz="2400" dirty="0" smtClean="0"/>
              <a:t>-проекта, изделия, узла, выполнение функциональных обязанностей профессионала</a:t>
            </a:r>
          </a:p>
          <a:p>
            <a:r>
              <a:rPr lang="ru-RU" sz="1900" b="1" dirty="0" smtClean="0"/>
              <a:t>Профильная и профессиональная проба выступает как </a:t>
            </a:r>
            <a:r>
              <a:rPr lang="ru-RU" sz="1900" b="1" dirty="0" err="1" smtClean="0"/>
              <a:t>системообразующий</a:t>
            </a:r>
            <a:r>
              <a:rPr lang="ru-RU" sz="1900" b="1" dirty="0" smtClean="0"/>
              <a:t> фактор формирования готовности школьников к выбору профессии и направления получения образования.</a:t>
            </a:r>
          </a:p>
          <a:p>
            <a:pPr>
              <a:buFont typeface="Wingdings" pitchFamily="2" charset="2"/>
              <a:buNone/>
            </a:pPr>
            <a:r>
              <a:rPr lang="ru-RU" sz="1900" b="1" dirty="0" smtClean="0"/>
              <a:t>	Она интегрирует знания школьников о мире профессий данной сферы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ru-RU" sz="2900" b="1" dirty="0" smtClean="0"/>
              <a:t>Особенности профессиональной пробы</a:t>
            </a:r>
            <a:br>
              <a:rPr lang="ru-RU" sz="2900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Учащимся </a:t>
            </a:r>
            <a:r>
              <a:rPr lang="ru-RU" sz="2400" dirty="0" smtClean="0"/>
              <a:t>сообщают базовые сведения о конкретных особенностях профильного обучения и будущей профессиональной деятельности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Моделируются основные элементы разных видов обучения и профессиональной деятельности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Определяется исходный уровень готовности учащихся к выполнению проб</a:t>
            </a:r>
          </a:p>
          <a:p>
            <a:pPr>
              <a:lnSpc>
                <a:spcPct val="80000"/>
              </a:lnSpc>
            </a:pPr>
            <a:r>
              <a:rPr lang="ru-RU" sz="2400" dirty="0" smtClean="0"/>
              <a:t>Обеспечиваются условия для качественного выполнения профильных и профессиональных проб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ходе проб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935745"/>
          </a:xfrm>
        </p:spPr>
        <p:txBody>
          <a:bodyPr>
            <a:normAutofit fontScale="85000" lnSpcReduction="10000"/>
          </a:bodyPr>
          <a:lstStyle/>
          <a:p>
            <a:endParaRPr lang="ru-RU" sz="2600" dirty="0" smtClean="0"/>
          </a:p>
          <a:p>
            <a:r>
              <a:rPr lang="ru-RU" sz="2600" dirty="0" smtClean="0"/>
              <a:t>На </a:t>
            </a:r>
            <a:r>
              <a:rPr lang="ru-RU" sz="2600" dirty="0" smtClean="0"/>
              <a:t>первом этапе решаются задачи по определению интересов, увлечений учащихся, их отношения к различным сферам профессиональной деятельности</a:t>
            </a:r>
          </a:p>
          <a:p>
            <a:pPr>
              <a:buFont typeface="Wingdings" pitchFamily="2" charset="2"/>
              <a:buNone/>
            </a:pPr>
            <a:r>
              <a:rPr lang="ru-RU" dirty="0" smtClean="0"/>
              <a:t>	</a:t>
            </a:r>
            <a:r>
              <a:rPr lang="ru-RU" sz="2400" b="1" dirty="0" smtClean="0"/>
              <a:t>Средства</a:t>
            </a:r>
            <a:r>
              <a:rPr lang="ru-RU" sz="2600" b="1" dirty="0" smtClean="0"/>
              <a:t>:</a:t>
            </a:r>
            <a:r>
              <a:rPr lang="ru-RU" dirty="0" smtClean="0"/>
              <a:t> анкеты и ознакомительная </a:t>
            </a:r>
            <a:r>
              <a:rPr lang="ru-RU" dirty="0" smtClean="0"/>
              <a:t>беседа</a:t>
            </a:r>
          </a:p>
          <a:p>
            <a:pPr>
              <a:buFont typeface="Wingdings" pitchFamily="2" charset="2"/>
              <a:buNone/>
            </a:pP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sz="2400" dirty="0" smtClean="0"/>
              <a:t>На </a:t>
            </a:r>
            <a:r>
              <a:rPr lang="ru-RU" sz="2400" dirty="0" smtClean="0"/>
              <a:t>втором этапе накапливается информация о знаниях и умениях учащихся в области той профессиональной деятельности, в которой предполагается проведение пробы.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	Кроме диагностической задачи, на данном этапе решаются дидактические задачи по приобретению теоретических знаний.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	Полученные данные используются для определения уровня подготовленности школьников к выполнению пробы и при анализе результатов её выполнения в целом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93978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Задачи </a:t>
            </a:r>
            <a:r>
              <a:rPr lang="ru-RU" sz="2800" dirty="0" smtClean="0"/>
              <a:t>профессиональной пробы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Пояснительная записка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Общая характеристика учебного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предмета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Описание места учебного предмета, курса в учебном плане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Личностные,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предметные результаты освоения конкретного учебного предмета, курса;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Содержание учебного предмета, курса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Тематическое планирование с определением основных видов учебной деятельности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Описание учебно-методического и материально-технического обеспечения образовательной деятельности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изучения учебного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предмета, курса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рабочей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xmlns="" val="342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800" dirty="0" smtClean="0"/>
              <a:t>Базисным планом рекомендуется проводить профильное обучение по 10 профилям: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физико-математическому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</a:t>
            </a:r>
            <a:r>
              <a:rPr lang="ru-RU" sz="2800" dirty="0" err="1" smtClean="0"/>
              <a:t>естественно-научному</a:t>
            </a:r>
            <a:endParaRPr lang="ru-RU" sz="28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социально-экономическому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гуманитарному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филологическому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информационно-технологическому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агротехническому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индустриально-технологическому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художественно-эстетическому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	оборонно-спортивному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10 профилей</a:t>
            </a: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Элективные учебные курсы профильного обучения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обязательные учебные предметы по выбору обучающихся на ступени среднего (полного) общего образования  из компонента образовательного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учреждения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effectLst/>
                <a:latin typeface="Times New Roman" pitchFamily="18" charset="0"/>
                <a:cs typeface="Times New Roman" pitchFamily="18" charset="0"/>
              </a:rPr>
              <a:t>Элективные курсы профильного обучения</a:t>
            </a:r>
            <a:endParaRPr lang="ru-RU" sz="2800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865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элективные курсы повышенного уровня, направленные на углубленное изучение предмета (могут иметь как тематическое, так и временное согласование с профильным учебным предметом);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элективные спецкурсы, в которых углубленно изучаются отдельные разделы профильного учебного предмета;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элективные спецкурсы, в которых расширенно или углубленно изучаются отдельные разделы базового курса, не входящие в обязательную программу и др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Элективные курсы должны носить практико-ориентированный характер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effectLst/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элективные курсы решают задачи углубления, расширения знания учебного предмета, входящего в базисный учебный план, в том числе:</a:t>
            </a:r>
            <a:b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71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64307"/>
          </a:xfrm>
        </p:spPr>
        <p:txBody>
          <a:bodyPr/>
          <a:lstStyle/>
          <a:p>
            <a:r>
              <a:rPr lang="ru-RU" sz="2400" dirty="0" smtClean="0"/>
              <a:t>Это средство построения индивидуальных образовательных программ</a:t>
            </a:r>
            <a:r>
              <a:rPr lang="ru-RU" sz="2400" dirty="0" smtClean="0"/>
              <a:t>. Элективные </a:t>
            </a:r>
            <a:r>
              <a:rPr lang="ru-RU" sz="2400" dirty="0" smtClean="0"/>
              <a:t>курсы должны быть направлены на формирование умений и способов деятельности, связанных с решением практических задач, на получение дополнительных знаний, на приобретение  образовательных результатов, востребованных в профессиональном образовании и на рынке труда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ликвидация имеющихся «пробелов в знаниях» старшеклассника по предметам избранного профиля за предыдущие годы;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подготовка к сдаче единого государственного экзамена (ЕГЭ) по предметам на базовом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отдельным, наиболее сложным разделам учебных программ.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элективных курсов, нацеленных на подготовку к сдаче ЕГЭ по предметам на профильном уровне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допускается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так как учебные предметы профильного уровня предполагают углубленное изучение этих предметов.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Особую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группу предметных элективных курсов составляют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репетиционные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элективные курсы, задачами которых может являться:</a:t>
            </a:r>
          </a:p>
        </p:txBody>
      </p:sp>
    </p:spTree>
    <p:extLst>
      <p:ext uri="{BB962C8B-B14F-4D97-AF65-F5344CB8AC3E}">
        <p14:creationId xmlns:p14="http://schemas.microsoft.com/office/powerpoint/2010/main" xmlns="" val="354020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423447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обсуждение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согласование на школьных методических объединениях;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внутреннее рецензирование;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рассмотрение (согласование) на методическом или педагогическом совете школы;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утверждение директором школы;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внешнее рецензирование, если программа авторская.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effectLst/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700" dirty="0">
                <a:effectLst/>
                <a:latin typeface="Times New Roman" pitchFamily="18" charset="0"/>
                <a:cs typeface="Times New Roman" pitchFamily="18" charset="0"/>
              </a:rPr>
              <a:t>программ элективных учебных курсов в системе </a:t>
            </a:r>
            <a:r>
              <a:rPr lang="ru-RU" sz="2700" dirty="0" err="1">
                <a:effectLst/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2700" dirty="0">
                <a:effectLst/>
                <a:latin typeface="Times New Roman" pitchFamily="18" charset="0"/>
                <a:cs typeface="Times New Roman" pitchFamily="18" charset="0"/>
              </a:rPr>
              <a:t> подготовки и профильного обучения предполагает обязательное проведение следующих процедур: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7001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степень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новизны для обучающихся; мотивирующий и развивающий потенциал программы;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характеристики; полнота содержания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связность и систематичность изложенного материала;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содержания элективного курса общей направленности профиля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методы обучения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оценивания и зачёта результатов освоения программы элективного курса;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реалистичность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точки зрения ресурсов;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структура программы.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ходе внутреннего рецензирования, которое проводят наиболее опытные и квалифицированные учителя школы, оценивается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3335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Нестандартные методы решения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химии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Право и экономика в жизни общества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Проценты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нашей жизни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Многоаспектный анализ текста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практика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Математика и бизнес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Стилистика и редактирование текста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Химия и жизнь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Космическая биология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элективных курсов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6404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Подготовка к </a:t>
            </a:r>
            <a:r>
              <a:rPr lang="ru-RU" dirty="0" smtClean="0"/>
              <a:t>ЕГЭ( к ОГЭ)</a:t>
            </a:r>
            <a:endParaRPr lang="ru-RU" dirty="0" smtClean="0"/>
          </a:p>
          <a:p>
            <a:r>
              <a:rPr lang="ru-RU" dirty="0" smtClean="0"/>
              <a:t>Математические </a:t>
            </a:r>
            <a:r>
              <a:rPr lang="ru-RU" dirty="0" smtClean="0"/>
              <a:t>тонкости</a:t>
            </a:r>
          </a:p>
          <a:p>
            <a:r>
              <a:rPr lang="ru-RU" dirty="0" smtClean="0"/>
              <a:t>Занимательная грамматика</a:t>
            </a:r>
          </a:p>
          <a:p>
            <a:r>
              <a:rPr lang="ru-RU" dirty="0" smtClean="0"/>
              <a:t>Лексика татарского народа</a:t>
            </a:r>
          </a:p>
          <a:p>
            <a:r>
              <a:rPr lang="ru-RU" dirty="0" smtClean="0"/>
              <a:t>Устное народное творчество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Антипримеры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элективных курсов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60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901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Нормативно-правовая база</a:t>
            </a:r>
          </a:p>
          <a:p>
            <a:r>
              <a:rPr lang="ru-RU" dirty="0" smtClean="0"/>
              <a:t>Примерная программа</a:t>
            </a:r>
          </a:p>
          <a:p>
            <a:r>
              <a:rPr lang="ru-RU" dirty="0" smtClean="0"/>
              <a:t>Цели </a:t>
            </a:r>
            <a:r>
              <a:rPr lang="ru-RU" dirty="0" smtClean="0"/>
              <a:t>и задачи</a:t>
            </a:r>
          </a:p>
          <a:p>
            <a:r>
              <a:rPr lang="ru-RU" dirty="0" smtClean="0"/>
              <a:t>УМК</a:t>
            </a:r>
          </a:p>
          <a:p>
            <a:r>
              <a:rPr lang="ru-RU" dirty="0" smtClean="0"/>
              <a:t>Количество часов в соответствии с учебным планом ОУ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tx1"/>
                </a:solidFill>
              </a:rPr>
              <a:t>Содержание </a:t>
            </a:r>
            <a:r>
              <a:rPr lang="ru-RU" sz="2800" i="1" dirty="0" smtClean="0">
                <a:solidFill>
                  <a:schemeClr val="tx1"/>
                </a:solidFill>
              </a:rPr>
              <a:t> Пояснительной </a:t>
            </a:r>
            <a:r>
              <a:rPr lang="ru-RU" sz="2800" i="1" dirty="0" smtClean="0">
                <a:solidFill>
                  <a:schemeClr val="tx1"/>
                </a:solidFill>
              </a:rPr>
              <a:t>записки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5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Планируемые результаты:</a:t>
            </a:r>
          </a:p>
          <a:p>
            <a:r>
              <a:rPr lang="ru-RU" dirty="0" smtClean="0"/>
              <a:t>Если в начальной школе – это УУД, то в основной школе – это </a:t>
            </a:r>
            <a:r>
              <a:rPr lang="ru-RU" dirty="0" smtClean="0"/>
              <a:t>компетенции ( комплекс сформированных действий) </a:t>
            </a:r>
            <a:r>
              <a:rPr lang="ru-RU" dirty="0" smtClean="0"/>
              <a:t>предметные,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и личностные.</a:t>
            </a:r>
          </a:p>
          <a:p>
            <a:r>
              <a:rPr lang="ru-RU" dirty="0" smtClean="0"/>
              <a:t>Что входит в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компетенции?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Обращаем внимание!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89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.Умение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планировать, проверять и оценивать учебные действия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.Использование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модели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представления </a:t>
            </a: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Умение владеть логическими действиями и умственными операциями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Смысловое чтение.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Владение различными способами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поиска и использования информации.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Метапредметные</a:t>
            </a:r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компетенции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9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эксперимент</a:t>
            </a: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анализ и синтез, 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индукция и дедукция, 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моделирование, 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систематизация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классификация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гипотетический, 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8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логический методы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формирования  компетенций </a:t>
            </a: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3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результатов 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9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должны соответствовать планируемым результатам: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Уметь находить основную мысль в тексте- работа с текстом, трансформация текста, извлечение информации, презентация основных положений, работа в команде, работа со справочной литературой, с различными источниками; диалог с партнёром, взаимодействие в процессе выполнения проекта и т.д.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деятельности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24839802"/>
              </p:ext>
            </p:extLst>
          </p:nvPr>
        </p:nvGraphicFramePr>
        <p:xfrm>
          <a:off x="179512" y="1196752"/>
          <a:ext cx="8712967" cy="225610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58455"/>
                <a:gridCol w="762374"/>
                <a:gridCol w="838611"/>
                <a:gridCol w="686137"/>
                <a:gridCol w="1170847"/>
                <a:gridCol w="1008112"/>
                <a:gridCol w="576064"/>
                <a:gridCol w="720080"/>
                <a:gridCol w="648072"/>
                <a:gridCol w="720080"/>
                <a:gridCol w="648072"/>
                <a:gridCol w="576063"/>
              </a:tblGrid>
              <a:tr h="63308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урока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Тип  урока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Характери-стика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деятельности учащихся или виды учебной деятельности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Виды контроля, измерители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Планируемый результат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Дом.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задание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Дата проведения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Пред-мет-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ные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Мета-пред-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метные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Лич-ност-ные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8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6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Календарно-тематическое планирование по ФГОС</a:t>
            </a:r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3336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560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56234473"/>
              </p:ext>
            </p:extLst>
          </p:nvPr>
        </p:nvGraphicFramePr>
        <p:xfrm>
          <a:off x="428596" y="1643050"/>
          <a:ext cx="8001055" cy="321471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90793"/>
                <a:gridCol w="866529"/>
                <a:gridCol w="1221141"/>
                <a:gridCol w="887333"/>
                <a:gridCol w="985927"/>
                <a:gridCol w="887333"/>
                <a:gridCol w="1304678"/>
                <a:gridCol w="568582"/>
                <a:gridCol w="788739"/>
              </a:tblGrid>
              <a:tr h="902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урока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Элементы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содержания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Планируемый результат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Характерис-тика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деятельности учащихся или виды учебной деятельности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Дата проведения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4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Пред-метные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Метапред-метные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Лич-ностные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07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35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945" marR="54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Календарно-тематическое планирование по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</a:t>
            </a:r>
            <a:b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00034" y="32861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5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553</TotalTime>
  <Words>1073</Words>
  <Application>Microsoft Office PowerPoint</Application>
  <PresentationFormat>Экран (4:3)</PresentationFormat>
  <Paragraphs>217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Открытая</vt:lpstr>
      <vt:lpstr>Требования  к составлению рабочих программ в основной школе</vt:lpstr>
      <vt:lpstr>Структура рабочей программы</vt:lpstr>
      <vt:lpstr>Содержание  Пояснительной записки</vt:lpstr>
      <vt:lpstr>Обращаем внимание!</vt:lpstr>
      <vt:lpstr>Метапредметные компетенции</vt:lpstr>
      <vt:lpstr>Методы формирования  компетенций и  метапредметных результатов </vt:lpstr>
      <vt:lpstr>Виды деятельности</vt:lpstr>
      <vt:lpstr>Календарно-тематическое планирование по ФГОС</vt:lpstr>
      <vt:lpstr>Календарно-тематическое планирование по ФГОС (требования Рособрнадзора)</vt:lpstr>
      <vt:lpstr>Календарно-тематическое планирование по ГОСТу</vt:lpstr>
      <vt:lpstr>Виды работ</vt:lpstr>
      <vt:lpstr>Типология урока связана  с выбранной концепцией образования:  </vt:lpstr>
      <vt:lpstr>Элективные курсы предпрофильной подготовки</vt:lpstr>
      <vt:lpstr>Система предпрофильной подготовки</vt:lpstr>
      <vt:lpstr>Слайд 15</vt:lpstr>
      <vt:lpstr>Слайд 16</vt:lpstr>
      <vt:lpstr>Особенности профессиональной пробы </vt:lpstr>
      <vt:lpstr>В ходе проб</vt:lpstr>
      <vt:lpstr>Задачи профессиональной пробы</vt:lpstr>
      <vt:lpstr>10 профилей</vt:lpstr>
      <vt:lpstr>Элективные курсы профильного обучения</vt:lpstr>
      <vt:lpstr>Предметные элективные курсы решают задачи углубления, расширения знания учебного предмета, входящего в базисный учебный план, в том числе: </vt:lpstr>
      <vt:lpstr> </vt:lpstr>
      <vt:lpstr> Особую группу предметных элективных курсов составляют репетиционные элективные курсы, задачами которых может являться:</vt:lpstr>
      <vt:lpstr>  Использование программ элективных учебных курсов в системе предпрофильной подготовки и профильного обучения предполагает обязательное проведение следующих процедур:  </vt:lpstr>
      <vt:lpstr>В ходе внутреннего рецензирования, которое проводят наиболее опытные и квалифицированные учителя школы, оценивается:</vt:lpstr>
      <vt:lpstr>Примеры элективных курсов</vt:lpstr>
      <vt:lpstr>Антипримеры элективных курсов</vt:lpstr>
      <vt:lpstr>Слайд 29</vt:lpstr>
    </vt:vector>
  </TitlesOfParts>
  <Company>gpx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Календарно-тематическое планирование по ФГОС</dc:title>
  <dc:creator>GYPNORION</dc:creator>
  <cp:lastModifiedBy>User</cp:lastModifiedBy>
  <cp:revision>59</cp:revision>
  <cp:lastPrinted>2016-01-14T10:32:34Z</cp:lastPrinted>
  <dcterms:created xsi:type="dcterms:W3CDTF">2016-01-13T07:08:43Z</dcterms:created>
  <dcterms:modified xsi:type="dcterms:W3CDTF">2016-01-15T11:35:55Z</dcterms:modified>
</cp:coreProperties>
</file>